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17" r:id="rId3"/>
    <p:sldId id="316" r:id="rId4"/>
    <p:sldId id="270" r:id="rId5"/>
    <p:sldId id="271" r:id="rId6"/>
    <p:sldId id="257" r:id="rId7"/>
    <p:sldId id="258" r:id="rId8"/>
    <p:sldId id="268" r:id="rId9"/>
    <p:sldId id="269" r:id="rId10"/>
    <p:sldId id="261" r:id="rId11"/>
    <p:sldId id="262" r:id="rId12"/>
    <p:sldId id="277" r:id="rId13"/>
    <p:sldId id="297" r:id="rId14"/>
    <p:sldId id="298" r:id="rId15"/>
    <p:sldId id="299" r:id="rId16"/>
    <p:sldId id="280" r:id="rId17"/>
    <p:sldId id="281" r:id="rId18"/>
    <p:sldId id="263" r:id="rId19"/>
    <p:sldId id="283" r:id="rId20"/>
    <p:sldId id="311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302" r:id="rId29"/>
    <p:sldId id="276" r:id="rId30"/>
    <p:sldId id="318" r:id="rId31"/>
    <p:sldId id="313" r:id="rId32"/>
    <p:sldId id="275" r:id="rId33"/>
    <p:sldId id="295" r:id="rId34"/>
    <p:sldId id="303" r:id="rId35"/>
    <p:sldId id="264" r:id="rId36"/>
    <p:sldId id="315" r:id="rId37"/>
    <p:sldId id="273" r:id="rId38"/>
    <p:sldId id="294" r:id="rId39"/>
    <p:sldId id="293" r:id="rId40"/>
    <p:sldId id="306" r:id="rId41"/>
    <p:sldId id="305" r:id="rId42"/>
    <p:sldId id="319" r:id="rId43"/>
    <p:sldId id="307" r:id="rId44"/>
    <p:sldId id="308" r:id="rId45"/>
    <p:sldId id="312" r:id="rId46"/>
    <p:sldId id="320" r:id="rId47"/>
    <p:sldId id="309" r:id="rId48"/>
    <p:sldId id="310" r:id="rId49"/>
    <p:sldId id="300" r:id="rId50"/>
    <p:sldId id="292" r:id="rId51"/>
    <p:sldId id="296" r:id="rId52"/>
    <p:sldId id="282" r:id="rId53"/>
    <p:sldId id="26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5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VirtualBox_Shared\Experimental%20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VirtualBox_Shared\Experimental%20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VirtualBox_Shared\Experimental%20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VirtualBox_Shared\Experimental%20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Image Identification Accuracy - Run 1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'Run 1'!$A$21</c:f>
              <c:strCache>
                <c:ptCount val="1"/>
                <c:pt idx="0">
                  <c:v>Img Identification Accuracy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'Run 1'!$B$20:$I$20</c:f>
              <c:strCache>
                <c:ptCount val="8"/>
                <c:pt idx="0">
                  <c:v>Disgust</c:v>
                </c:pt>
                <c:pt idx="1">
                  <c:v>Contempt</c:v>
                </c:pt>
                <c:pt idx="2">
                  <c:v>Sadness</c:v>
                </c:pt>
                <c:pt idx="3">
                  <c:v>Fear</c:v>
                </c:pt>
                <c:pt idx="4">
                  <c:v>Anger</c:v>
                </c:pt>
                <c:pt idx="5">
                  <c:v>Surprise</c:v>
                </c:pt>
                <c:pt idx="6">
                  <c:v>Happiness</c:v>
                </c:pt>
                <c:pt idx="7">
                  <c:v>Neutral</c:v>
                </c:pt>
              </c:strCache>
            </c:strRef>
          </c:cat>
          <c:val>
            <c:numRef>
              <c:f>'Run 1'!$B$21:$I$21</c:f>
              <c:numCache>
                <c:formatCode>General</c:formatCode>
                <c:ptCount val="8"/>
                <c:pt idx="0">
                  <c:v>0.47222222222222232</c:v>
                </c:pt>
                <c:pt idx="1">
                  <c:v>0.59183673469387865</c:v>
                </c:pt>
                <c:pt idx="2">
                  <c:v>0.60583941605839586</c:v>
                </c:pt>
                <c:pt idx="3">
                  <c:v>0.66901408450704225</c:v>
                </c:pt>
                <c:pt idx="4">
                  <c:v>0.76258992805755399</c:v>
                </c:pt>
                <c:pt idx="5">
                  <c:v>0.87313432835820892</c:v>
                </c:pt>
                <c:pt idx="6">
                  <c:v>0.90579710144927561</c:v>
                </c:pt>
                <c:pt idx="7">
                  <c:v>0.96103896103896058</c:v>
                </c:pt>
              </c:numCache>
            </c:numRef>
          </c:val>
        </c:ser>
        <c:axId val="59443072"/>
        <c:axId val="59444608"/>
      </c:barChart>
      <c:catAx>
        <c:axId val="59443072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444608"/>
        <c:crosses val="autoZero"/>
        <c:auto val="1"/>
        <c:lblAlgn val="ctr"/>
        <c:lblOffset val="100"/>
      </c:catAx>
      <c:valAx>
        <c:axId val="59444608"/>
        <c:scaling>
          <c:orientation val="minMax"/>
          <c:max val="1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443072"/>
        <c:crosses val="autoZero"/>
        <c:crossBetween val="between"/>
        <c:majorUnit val="0.1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Challenge Accuracy - Run 1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'Run 1'!$A$24</c:f>
              <c:strCache>
                <c:ptCount val="1"/>
                <c:pt idx="0">
                  <c:v>Challenge Accuracy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'Run 1'!$B$23:$I$23</c:f>
              <c:strCache>
                <c:ptCount val="8"/>
                <c:pt idx="0">
                  <c:v>Disgust</c:v>
                </c:pt>
                <c:pt idx="1">
                  <c:v>Sadness</c:v>
                </c:pt>
                <c:pt idx="2">
                  <c:v>Neutral</c:v>
                </c:pt>
                <c:pt idx="3">
                  <c:v>Anger</c:v>
                </c:pt>
                <c:pt idx="4">
                  <c:v>Fear</c:v>
                </c:pt>
                <c:pt idx="5">
                  <c:v>Surprise</c:v>
                </c:pt>
                <c:pt idx="6">
                  <c:v>Contempt</c:v>
                </c:pt>
                <c:pt idx="7">
                  <c:v>Happiness</c:v>
                </c:pt>
              </c:strCache>
            </c:strRef>
          </c:cat>
          <c:val>
            <c:numRef>
              <c:f>'Run 1'!$B$24:$I$24</c:f>
              <c:numCache>
                <c:formatCode>General</c:formatCode>
                <c:ptCount val="8"/>
                <c:pt idx="0">
                  <c:v>0.45132743362831856</c:v>
                </c:pt>
                <c:pt idx="1">
                  <c:v>0.71551724137931039</c:v>
                </c:pt>
                <c:pt idx="2">
                  <c:v>0.72906403940886755</c:v>
                </c:pt>
                <c:pt idx="3">
                  <c:v>0.76258992805755399</c:v>
                </c:pt>
                <c:pt idx="4">
                  <c:v>0.77235772357723576</c:v>
                </c:pt>
                <c:pt idx="5">
                  <c:v>0.79591836734693822</c:v>
                </c:pt>
                <c:pt idx="6">
                  <c:v>0.81308411214953324</c:v>
                </c:pt>
                <c:pt idx="7">
                  <c:v>0.82781456953642352</c:v>
                </c:pt>
              </c:numCache>
            </c:numRef>
          </c:val>
        </c:ser>
        <c:axId val="59473920"/>
        <c:axId val="59475456"/>
      </c:barChart>
      <c:catAx>
        <c:axId val="5947392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475456"/>
        <c:crosses val="autoZero"/>
        <c:auto val="1"/>
        <c:lblAlgn val="ctr"/>
        <c:lblOffset val="100"/>
      </c:catAx>
      <c:valAx>
        <c:axId val="59475456"/>
        <c:scaling>
          <c:orientation val="minMax"/>
          <c:max val="1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473920"/>
        <c:crosses val="autoZero"/>
        <c:crossBetween val="between"/>
        <c:majorUnit val="0.1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Image Identification Accuracy - Run 2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'Run 2'!$A$17</c:f>
              <c:strCache>
                <c:ptCount val="1"/>
                <c:pt idx="0">
                  <c:v>Image Identification Accuracy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'Run 2'!$B$16:$F$16</c:f>
              <c:strCache>
                <c:ptCount val="5"/>
                <c:pt idx="0">
                  <c:v>Sadness</c:v>
                </c:pt>
                <c:pt idx="1">
                  <c:v>Surprise</c:v>
                </c:pt>
                <c:pt idx="2">
                  <c:v>Neutral</c:v>
                </c:pt>
                <c:pt idx="3">
                  <c:v>Anger</c:v>
                </c:pt>
                <c:pt idx="4">
                  <c:v>Happiness</c:v>
                </c:pt>
              </c:strCache>
            </c:strRef>
          </c:cat>
          <c:val>
            <c:numRef>
              <c:f>'Run 2'!$B$17:$F$17</c:f>
              <c:numCache>
                <c:formatCode>General</c:formatCode>
                <c:ptCount val="5"/>
                <c:pt idx="0">
                  <c:v>0.80603448275862066</c:v>
                </c:pt>
                <c:pt idx="1">
                  <c:v>0.93925233644859896</c:v>
                </c:pt>
                <c:pt idx="2">
                  <c:v>0.9414414414414416</c:v>
                </c:pt>
                <c:pt idx="3">
                  <c:v>0.95348837209302362</c:v>
                </c:pt>
                <c:pt idx="4">
                  <c:v>0.97333333333333361</c:v>
                </c:pt>
              </c:numCache>
            </c:numRef>
          </c:val>
        </c:ser>
        <c:axId val="59496320"/>
        <c:axId val="59497856"/>
      </c:barChart>
      <c:catAx>
        <c:axId val="59496320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497856"/>
        <c:crosses val="autoZero"/>
        <c:auto val="1"/>
        <c:lblAlgn val="ctr"/>
        <c:lblOffset val="100"/>
      </c:catAx>
      <c:valAx>
        <c:axId val="59497856"/>
        <c:scaling>
          <c:orientation val="minMax"/>
          <c:max val="1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496320"/>
        <c:crosses val="autoZero"/>
        <c:crossBetween val="between"/>
        <c:majorUnit val="0.1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Challenge Accuracy - Run 2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'Run 2'!$A$19</c:f>
              <c:strCache>
                <c:ptCount val="1"/>
                <c:pt idx="0">
                  <c:v>Challenge Accuracy</c:v>
                </c:pt>
              </c:strCache>
            </c:strRef>
          </c:tx>
          <c:dLbls>
            <c:numFmt formatCode="0%" sourceLinked="0"/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Val val="1"/>
          </c:dLbls>
          <c:cat>
            <c:strRef>
              <c:f>'Run 2'!$B$18:$F$18</c:f>
              <c:strCache>
                <c:ptCount val="5"/>
                <c:pt idx="0">
                  <c:v>Neutral</c:v>
                </c:pt>
                <c:pt idx="1">
                  <c:v>Sadness</c:v>
                </c:pt>
                <c:pt idx="2">
                  <c:v>Happiness</c:v>
                </c:pt>
                <c:pt idx="3">
                  <c:v>Anger</c:v>
                </c:pt>
                <c:pt idx="4">
                  <c:v>Surprise</c:v>
                </c:pt>
              </c:strCache>
            </c:strRef>
          </c:cat>
          <c:val>
            <c:numRef>
              <c:f>'Run 2'!$B$19:$F$19</c:f>
              <c:numCache>
                <c:formatCode>General</c:formatCode>
                <c:ptCount val="5"/>
                <c:pt idx="0">
                  <c:v>0.83266932270916361</c:v>
                </c:pt>
                <c:pt idx="1">
                  <c:v>0.91666666666666652</c:v>
                </c:pt>
                <c:pt idx="2">
                  <c:v>0.93991416309012876</c:v>
                </c:pt>
                <c:pt idx="3">
                  <c:v>0.94907407407407496</c:v>
                </c:pt>
                <c:pt idx="4">
                  <c:v>0.98529411764705888</c:v>
                </c:pt>
              </c:numCache>
            </c:numRef>
          </c:val>
        </c:ser>
        <c:axId val="59539456"/>
        <c:axId val="59540992"/>
      </c:barChart>
      <c:catAx>
        <c:axId val="59539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540992"/>
        <c:crosses val="autoZero"/>
        <c:auto val="1"/>
        <c:lblAlgn val="ctr"/>
        <c:lblOffset val="100"/>
      </c:catAx>
      <c:valAx>
        <c:axId val="59540992"/>
        <c:scaling>
          <c:orientation val="minMax"/>
          <c:max val="1"/>
          <c:min val="0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59539456"/>
        <c:crosses val="autoZero"/>
        <c:crossBetween val="between"/>
        <c:majorUnit val="0.1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7E089-10A7-4FD4-9240-C7435396AEF2}" type="datetimeFigureOut">
              <a:rPr lang="en-US" smtClean="0"/>
              <a:pPr/>
              <a:t>7/23/2016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299A8-82EB-453D-9630-5555E2E90E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cseweb.ucsd.edu/~mmotoyam/usec10-recaptchas.pdf" TargetMode="External"/><Relationship Id="rId2" Type="http://schemas.openxmlformats.org/officeDocument/2006/relationships/hyperlink" Target="https://www.microsoft.com/cognitive-services/en-us/emotion-ap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ackhat.com/docs/asia-16/materials/asia-16-Sivakorn-Im-Not-a-Human-Breaking-the-Google-reCAPTCHA-wp.pdf" TargetMode="External"/><Relationship Id="rId5" Type="http://schemas.openxmlformats.org/officeDocument/2006/relationships/hyperlink" Target="https://cdn.elie.net/publications/the-end-is-nigh-generic-solving-of-text-based-captchas.pdf" TargetMode="External"/><Relationship Id="rId4" Type="http://schemas.openxmlformats.org/officeDocument/2006/relationships/hyperlink" Target="http://www.lancaster.ac.uk/staff/yanj2/ccs10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3600"/>
            <a:ext cx="9144000" cy="1470025"/>
          </a:xfrm>
        </p:spPr>
        <p:txBody>
          <a:bodyPr/>
          <a:lstStyle/>
          <a:p>
            <a:r>
              <a:rPr lang="en-US" dirty="0" smtClean="0"/>
              <a:t>CAPTCHAs: Breaking &amp;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200400"/>
            <a:ext cx="7543800" cy="144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 Presentation of Academic Research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r3dfish &amp; </a:t>
            </a:r>
            <a:r>
              <a:rPr lang="en-US" sz="2400" dirty="0" err="1" smtClean="0">
                <a:solidFill>
                  <a:schemeClr val="tx1"/>
                </a:solidFill>
              </a:rPr>
              <a:t>dr_dave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400" dirty="0" smtClean="0">
              <a:solidFill>
                <a:srgbClr val="FF0000"/>
              </a:solidFill>
            </a:endParaRPr>
          </a:p>
          <a:p>
            <a:endParaRPr lang="en-US" sz="3600" dirty="0"/>
          </a:p>
        </p:txBody>
      </p:sp>
      <p:pic>
        <p:nvPicPr>
          <p:cNvPr id="4" name="Picture 3" descr="logo_bi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"/>
            <a:ext cx="8067675" cy="2581656"/>
          </a:xfrm>
          <a:prstGeom prst="rect">
            <a:avLst/>
          </a:prstGeom>
        </p:spPr>
      </p:pic>
      <p:pic>
        <p:nvPicPr>
          <p:cNvPr id="5" name="Picture 2" descr="C:\Users\win7\Desktop\FrAnKz-MeMe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0350" y="4038600"/>
            <a:ext cx="3524250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2600" y="228600"/>
            <a:ext cx="59513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Breaking CAPTCHAs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C:\Users\win7\Desktop\philosorap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400"/>
            <a:ext cx="5410200" cy="5301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CAPTCHA Breaking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Optical Character Recognition (OCR)</a:t>
            </a:r>
          </a:p>
          <a:p>
            <a:r>
              <a:rPr lang="en-US" sz="4000" dirty="0" smtClean="0"/>
              <a:t>Segmentation</a:t>
            </a:r>
          </a:p>
          <a:p>
            <a:r>
              <a:rPr lang="en-US" sz="4000" dirty="0" smtClean="0"/>
              <a:t>Filtration</a:t>
            </a:r>
          </a:p>
          <a:p>
            <a:r>
              <a:rPr lang="en-US" sz="4000" dirty="0" smtClean="0"/>
              <a:t>Computer Vision Algorithms</a:t>
            </a:r>
          </a:p>
          <a:p>
            <a:pPr lvl="1"/>
            <a:r>
              <a:rPr lang="en-US" sz="3400" dirty="0" smtClean="0"/>
              <a:t>Object recognition</a:t>
            </a:r>
          </a:p>
          <a:p>
            <a:pPr lvl="1"/>
            <a:r>
              <a:rPr lang="en-US" sz="3400" dirty="0" smtClean="0"/>
              <a:t>Scene tagging/Image annotation </a:t>
            </a:r>
          </a:p>
          <a:p>
            <a:r>
              <a:rPr lang="en-US" sz="4000" dirty="0" smtClean="0"/>
              <a:t>Machine Learning Models (Support Vector Machines etc.)</a:t>
            </a:r>
          </a:p>
          <a:p>
            <a:r>
              <a:rPr lang="en-US" sz="4000" dirty="0" smtClean="0"/>
              <a:t>Deep Learning Models (Neural Networks)</a:t>
            </a:r>
          </a:p>
          <a:p>
            <a:r>
              <a:rPr lang="en-US" sz="4000" dirty="0" smtClean="0"/>
              <a:t>Speech to Text (audio CAPTCHA translation)</a:t>
            </a:r>
          </a:p>
          <a:p>
            <a:r>
              <a:rPr lang="en-US" sz="4000" dirty="0" smtClean="0"/>
              <a:t>… and many more novel methods specific to certain styles of CAPTCHAs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Breaking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Standalone automated breakers are great for non changing CAPTCHA services</a:t>
            </a:r>
          </a:p>
          <a:p>
            <a:r>
              <a:rPr lang="en-US" dirty="0" smtClean="0"/>
              <a:t>Can now also send difficult challenges to a human solving service (e.g. </a:t>
            </a:r>
            <a:r>
              <a:rPr lang="en-US" dirty="0" err="1" smtClean="0"/>
              <a:t>DeathByCAPTCHA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Can share custom algorithms for defeated unique CAPTCHA challenges with community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GSA CAPTCHA Breaker ($147)</a:t>
            </a:r>
          </a:p>
          <a:p>
            <a:pPr lvl="1"/>
            <a:r>
              <a:rPr lang="en-US" dirty="0" err="1" smtClean="0"/>
              <a:t>DeCaptcher</a:t>
            </a:r>
            <a:r>
              <a:rPr lang="en-US" dirty="0" smtClean="0"/>
              <a:t> ($2 per 1,000 images)</a:t>
            </a:r>
          </a:p>
          <a:p>
            <a:pPr lvl="1"/>
            <a:r>
              <a:rPr lang="en-US" dirty="0" smtClean="0"/>
              <a:t>CAPTCHA Sniper ($97)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CAPTCHA Breaker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472149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CAPTCHA Breaker</a:t>
            </a:r>
            <a:endParaRPr lang="en-US" dirty="0"/>
          </a:p>
        </p:txBody>
      </p:sp>
      <p:pic>
        <p:nvPicPr>
          <p:cNvPr id="1026" name="Picture 2" descr="http://captcha-breaker.gsa-online.de/images/captcha_breaker/captcha_option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6781800" cy="540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Annotation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Alchemy, </a:t>
            </a:r>
            <a:r>
              <a:rPr lang="en-US" dirty="0" err="1" smtClean="0"/>
              <a:t>NeuralTalk</a:t>
            </a:r>
            <a:r>
              <a:rPr lang="en-US" dirty="0" smtClean="0"/>
              <a:t> etc.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2226" name="Picture 2" descr="http://image.slidesharecdn.com/alchemyapi090915-150910032555-lva1-app6891/95/alchemy-api-090915-27-638.jpg?cb=1441855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799"/>
            <a:ext cx="7620000" cy="4645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 CAPTCHAs are Dead!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Deep Learning models and other novel methods can defeat text CAPTCHAs easily</a:t>
            </a:r>
          </a:p>
          <a:p>
            <a:r>
              <a:rPr lang="en-US" dirty="0" smtClean="0"/>
              <a:t>More robust text challenges impact usability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019800" y="3810000"/>
            <a:ext cx="2721919" cy="2819400"/>
            <a:chOff x="4307531" y="2286000"/>
            <a:chExt cx="3102919" cy="3048000"/>
          </a:xfrm>
        </p:grpSpPr>
        <p:pic>
          <p:nvPicPr>
            <p:cNvPr id="2050" name="Picture 2" descr="https://qph.is.quoracdn.net/main-qimg-93acc79f44dba4b7c18b8a64febbc7fe?convert_to_webp=tru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07531" y="2286000"/>
              <a:ext cx="3102919" cy="3048000"/>
            </a:xfrm>
            <a:prstGeom prst="rect">
              <a:avLst/>
            </a:prstGeom>
            <a:noFill/>
          </p:spPr>
        </p:pic>
        <p:pic>
          <p:nvPicPr>
            <p:cNvPr id="2052" name="Picture 4" descr="http://icp.ge.ch/sem/cms-spip/IMG/png/captcha-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57800" y="3886200"/>
              <a:ext cx="1539805" cy="1114425"/>
            </a:xfrm>
            <a:prstGeom prst="rect">
              <a:avLst/>
            </a:prstGeom>
            <a:noFill/>
          </p:spPr>
        </p:pic>
      </p:grpSp>
      <p:pic>
        <p:nvPicPr>
          <p:cNvPr id="8" name="Picture 7" descr="562141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3429000"/>
            <a:ext cx="3632594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Best-Of Breed CAPTCHAs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Behavior Based Models</a:t>
            </a:r>
          </a:p>
          <a:p>
            <a:r>
              <a:rPr lang="en-US" dirty="0" smtClean="0"/>
              <a:t>Risk Based Models</a:t>
            </a:r>
          </a:p>
          <a:p>
            <a:r>
              <a:rPr lang="en-US" dirty="0" smtClean="0"/>
              <a:t>Multi-layered Challenges</a:t>
            </a:r>
            <a:endParaRPr lang="en-US" dirty="0"/>
          </a:p>
        </p:txBody>
      </p:sp>
      <p:pic>
        <p:nvPicPr>
          <p:cNvPr id="5122" name="Picture 2" descr="C:\Users\win7\Desktop\recaptch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733800"/>
            <a:ext cx="4467225" cy="1866900"/>
          </a:xfrm>
          <a:prstGeom prst="rect">
            <a:avLst/>
          </a:prstGeom>
          <a:noFill/>
        </p:spPr>
      </p:pic>
      <p:pic>
        <p:nvPicPr>
          <p:cNvPr id="5123" name="Picture 3" descr="C:\Users\win7\Desktop\recaptcha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352800" cy="4551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0886" y="304800"/>
            <a:ext cx="774731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DEMO</a:t>
            </a:r>
          </a:p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http://rbscaptchalab.com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9ffa76271d904d484cf4547f06395663e313506175738e3afa62048bfee931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2251000"/>
            <a:ext cx="4495800" cy="430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“Hard AI”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Human Emotion Recognition</a:t>
            </a:r>
          </a:p>
          <a:p>
            <a:pPr lvl="1"/>
            <a:r>
              <a:rPr lang="en-US" dirty="0" smtClean="0"/>
              <a:t>Contextual Information contained in image</a:t>
            </a:r>
          </a:p>
          <a:p>
            <a:r>
              <a:rPr lang="en-US" dirty="0" smtClean="0"/>
              <a:t>Is it impossible for a computer to perform this task?</a:t>
            </a:r>
          </a:p>
          <a:p>
            <a:pPr lvl="1"/>
            <a:r>
              <a:rPr lang="en-US" dirty="0" smtClean="0"/>
              <a:t>No, but it is not a trivial challenge</a:t>
            </a:r>
          </a:p>
          <a:p>
            <a:r>
              <a:rPr lang="en-US" dirty="0" smtClean="0"/>
              <a:t>Success is highly dependent upon specific criteria</a:t>
            </a:r>
          </a:p>
          <a:p>
            <a:pPr lvl="1"/>
            <a:r>
              <a:rPr lang="en-US" dirty="0" smtClean="0"/>
              <a:t>Video/Image properties, composition etc.</a:t>
            </a:r>
          </a:p>
          <a:p>
            <a:pPr lvl="1"/>
            <a:r>
              <a:rPr lang="en-US" dirty="0" smtClean="0"/>
              <a:t>Tolerances of detection algorithms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humor…</a:t>
            </a:r>
            <a:endParaRPr lang="en-US" dirty="0"/>
          </a:p>
        </p:txBody>
      </p:sp>
      <p:pic>
        <p:nvPicPr>
          <p:cNvPr id="4" name="Content Placeholder 3" descr="fir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8240" y="1600200"/>
            <a:ext cx="6387519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Cues for Measurement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895600"/>
            <a:ext cx="10668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neutr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600200"/>
            <a:ext cx="3720925" cy="37349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Cues for Measurement</a:t>
            </a:r>
            <a:endParaRPr lang="en-US" dirty="0"/>
          </a:p>
        </p:txBody>
      </p:sp>
      <p:pic>
        <p:nvPicPr>
          <p:cNvPr id="1026" name="Picture 2" descr="https://empathicperspectives.files.wordpress.com/2010/02/use-an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4991100" cy="3200401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2971800"/>
            <a:ext cx="12001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Cues for Measurement</a:t>
            </a:r>
            <a:endParaRPr lang="en-US" dirty="0"/>
          </a:p>
        </p:txBody>
      </p:sp>
      <p:pic>
        <p:nvPicPr>
          <p:cNvPr id="38914" name="Picture 2" descr="https://empathicperspectives.files.wordpress.com/2010/02/draft_lens8529101module74021591photo_1260740742microexpressions-contem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4991100" cy="320040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790825"/>
            <a:ext cx="116205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Cues for Measurement</a:t>
            </a:r>
            <a:endParaRPr lang="en-US" dirty="0"/>
          </a:p>
        </p:txBody>
      </p:sp>
      <p:pic>
        <p:nvPicPr>
          <p:cNvPr id="39938" name="Picture 2" descr="https://empathicperspectives.files.wordpress.com/2010/02/draft_lens8529101module74020921photo_1260740594microexpressions-supri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4991100" cy="3200401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819400"/>
            <a:ext cx="11715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Cues for Measurement</a:t>
            </a:r>
            <a:endParaRPr lang="en-US" dirty="0"/>
          </a:p>
        </p:txBody>
      </p:sp>
      <p:pic>
        <p:nvPicPr>
          <p:cNvPr id="40962" name="Picture 2" descr="https://empathicperspectives.files.wordpress.com/2010/02/draft_lens8529101module74020911photo_1260740523microexpressions-happ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4991100" cy="32004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048000"/>
            <a:ext cx="1104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Cues for Measurement</a:t>
            </a:r>
            <a:endParaRPr lang="en-US" dirty="0"/>
          </a:p>
        </p:txBody>
      </p:sp>
      <p:pic>
        <p:nvPicPr>
          <p:cNvPr id="41986" name="Picture 2" descr="https://empathicperspectives.files.wordpress.com/2010/02/draft_lens8529101module74020901photo_1260740461microexpressions-sadn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057400"/>
            <a:ext cx="4991100" cy="320040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3048000"/>
            <a:ext cx="10858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Cues for Measurement</a:t>
            </a:r>
            <a:endParaRPr lang="en-US" dirty="0"/>
          </a:p>
        </p:txBody>
      </p:sp>
      <p:pic>
        <p:nvPicPr>
          <p:cNvPr id="43010" name="Picture 2" descr="https://empathicperspectives.files.wordpress.com/2010/02/draft_lens8529101module74020891photo_1260740400microexpressions-f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4991100" cy="3200401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2971800"/>
            <a:ext cx="10953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Facial Cues for Measurement</a:t>
            </a:r>
            <a:endParaRPr lang="en-US" dirty="0"/>
          </a:p>
        </p:txBody>
      </p:sp>
      <p:pic>
        <p:nvPicPr>
          <p:cNvPr id="44034" name="Picture 2" descr="https://empathicperspectives.files.wordpress.com/2010/02/draft_lens8529101module74020401photo_1260740146microexpressions-disgu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4991100" cy="3200401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1143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Generating a Sample CAPTCHA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image scraper to gather images of faces expressing one or more of the 8 emotions detectable by Emotion API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 Emotion API to recognize faces and emotions expressed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Save this information into database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Perform image distortions on images until RIS and Emotion API return “garbage”/ 0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Ask user to demonstrate humanity by matching an equivalent emoticon to the emotion being expressed by a face in the CAPTCHA challenge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Evaluate correctness of response and Pass or Fail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Design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Open Source Python Scraper</a:t>
            </a:r>
          </a:p>
          <a:p>
            <a:r>
              <a:rPr lang="en-US" dirty="0" smtClean="0"/>
              <a:t>Uses Google’s Image Search</a:t>
            </a:r>
          </a:p>
          <a:p>
            <a:r>
              <a:rPr lang="en-US" dirty="0" smtClean="0"/>
              <a:t>Microsoft’s Project Oxford Emotion API</a:t>
            </a:r>
          </a:p>
          <a:p>
            <a:r>
              <a:rPr lang="en-US" dirty="0" smtClean="0"/>
              <a:t>GIMP Image Filters – </a:t>
            </a:r>
            <a:r>
              <a:rPr lang="en-US" dirty="0" err="1" smtClean="0"/>
              <a:t>ScriptFu</a:t>
            </a:r>
            <a:endParaRPr lang="en-US" dirty="0" smtClean="0"/>
          </a:p>
          <a:p>
            <a:r>
              <a:rPr lang="en-US" dirty="0" smtClean="0"/>
              <a:t>Built on </a:t>
            </a:r>
            <a:r>
              <a:rPr lang="en-US" dirty="0" err="1" smtClean="0"/>
              <a:t>Django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humor…</a:t>
            </a:r>
            <a:endParaRPr lang="en-US" dirty="0"/>
          </a:p>
        </p:txBody>
      </p:sp>
      <p:pic>
        <p:nvPicPr>
          <p:cNvPr id="4" name="Content Placeholder 3" descr="a_new_captcha_approa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00199"/>
            <a:ext cx="8153400" cy="4223461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Scraper</a:t>
            </a:r>
            <a:endParaRPr lang="en-US" dirty="0"/>
          </a:p>
        </p:txBody>
      </p:sp>
      <p:pic>
        <p:nvPicPr>
          <p:cNvPr id="4" name="Content Placeholder 3" descr="scraper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7607580" cy="5274162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Microsoft Cognitive Services</a:t>
            </a:r>
            <a:endParaRPr lang="en-US" dirty="0"/>
          </a:p>
        </p:txBody>
      </p:sp>
      <p:pic>
        <p:nvPicPr>
          <p:cNvPr id="4" name="Content Placeholder 3" descr="cognitive services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58976"/>
            <a:ext cx="8229600" cy="4208411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Emotion API</a:t>
            </a:r>
            <a:endParaRPr lang="en-US" dirty="0"/>
          </a:p>
        </p:txBody>
      </p:sp>
      <p:pic>
        <p:nvPicPr>
          <p:cNvPr id="4" name="Content Placeholder 3" descr="emoapi_outpu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3429000"/>
            <a:ext cx="6763290" cy="3306682"/>
          </a:xfrm>
        </p:spPr>
      </p:pic>
      <p:sp>
        <p:nvSpPr>
          <p:cNvPr id="5" name="TextBox 4"/>
          <p:cNvSpPr txBox="1"/>
          <p:nvPr/>
        </p:nvSpPr>
        <p:spPr>
          <a:xfrm>
            <a:off x="1066800" y="1295400"/>
            <a:ext cx="708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Part of MS Cognitive Services – a REST API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Algorithm that detects 8 different emotions in human faces and provides a bounding box for facial recognition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 Emotion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Works for up to 64 people in a single image </a:t>
            </a:r>
          </a:p>
          <a:p>
            <a:r>
              <a:rPr lang="en-US" dirty="0" smtClean="0"/>
              <a:t>Image formats: JPEG, PNG, BMP, GIF(the first frame) </a:t>
            </a:r>
          </a:p>
          <a:p>
            <a:r>
              <a:rPr lang="en-US" dirty="0" smtClean="0"/>
              <a:t>Accepts images &lt; 4MB. </a:t>
            </a:r>
          </a:p>
          <a:p>
            <a:r>
              <a:rPr lang="en-US" dirty="0" smtClean="0"/>
              <a:t>The detectable face size is between 36x36 and 4096x4096 pixels</a:t>
            </a:r>
          </a:p>
          <a:p>
            <a:r>
              <a:rPr lang="en-US" dirty="0" smtClean="0"/>
              <a:t>The faces are ranked by face rectangle size in descending order</a:t>
            </a:r>
          </a:p>
          <a:p>
            <a:r>
              <a:rPr lang="en-US" b="1" dirty="0" smtClean="0"/>
              <a:t>Frontal and near-frontal faces = best results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rve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Image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Relies on MS Emotion API to detect emotions of faces in images initially</a:t>
            </a:r>
          </a:p>
          <a:p>
            <a:r>
              <a:rPr lang="en-US" dirty="0" smtClean="0"/>
              <a:t>Images are then modified and presented to the user</a:t>
            </a:r>
          </a:p>
          <a:p>
            <a:r>
              <a:rPr lang="en-US" dirty="0" smtClean="0"/>
              <a:t>Modified image must no longer be recognizable by the Emotion API</a:t>
            </a:r>
          </a:p>
          <a:p>
            <a:r>
              <a:rPr lang="en-US" dirty="0" smtClean="0"/>
              <a:t>User is asked to provide emotion as challenge response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GIMP Filter Example</a:t>
            </a:r>
            <a:endParaRPr lang="en-US" dirty="0"/>
          </a:p>
        </p:txBody>
      </p:sp>
      <p:pic>
        <p:nvPicPr>
          <p:cNvPr id="4" name="Content Placeholder 3" descr="gimp filter.tif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3140834"/>
            <a:ext cx="8229600" cy="144469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of Distortion Chain</a:t>
            </a:r>
            <a:endParaRPr lang="en-US" dirty="0"/>
          </a:p>
        </p:txBody>
      </p:sp>
      <p:pic>
        <p:nvPicPr>
          <p:cNvPr id="4" name="Content Placeholder 3" descr="1 - Copy - Cop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2133600" cy="1427572"/>
          </a:xfrm>
        </p:spPr>
      </p:pic>
      <p:pic>
        <p:nvPicPr>
          <p:cNvPr id="5" name="Picture 4" descr="te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1447800"/>
            <a:ext cx="2232025" cy="1447800"/>
          </a:xfrm>
          <a:prstGeom prst="rect">
            <a:avLst/>
          </a:prstGeom>
        </p:spPr>
      </p:pic>
      <p:pic>
        <p:nvPicPr>
          <p:cNvPr id="6" name="Picture 5" descr="tes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447800"/>
            <a:ext cx="2209800" cy="1478557"/>
          </a:xfrm>
          <a:prstGeom prst="rect">
            <a:avLst/>
          </a:prstGeom>
        </p:spPr>
      </p:pic>
      <p:pic>
        <p:nvPicPr>
          <p:cNvPr id="7" name="Picture 6" descr="tes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886200"/>
            <a:ext cx="2590800" cy="1733481"/>
          </a:xfrm>
          <a:prstGeom prst="rect">
            <a:avLst/>
          </a:prstGeom>
        </p:spPr>
      </p:pic>
      <p:pic>
        <p:nvPicPr>
          <p:cNvPr id="8" name="Picture 7" descr="test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4114800"/>
            <a:ext cx="2353641" cy="157480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590800" y="1828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5638800" y="1828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667000" y="45720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Elbow Connector 12"/>
          <p:cNvCxnSpPr>
            <a:stCxn id="6" idx="2"/>
            <a:endCxn id="7" idx="0"/>
          </p:cNvCxnSpPr>
          <p:nvPr/>
        </p:nvCxnSpPr>
        <p:spPr>
          <a:xfrm rot="5400000">
            <a:off x="3920629" y="453528"/>
            <a:ext cx="959843" cy="5905500"/>
          </a:xfrm>
          <a:prstGeom prst="bentConnector3">
            <a:avLst>
              <a:gd name="adj1" fmla="val 30488"/>
            </a:avLst>
          </a:prstGeom>
          <a:ln w="38100" cap="rnd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572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Original Image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00400" y="990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Information Removal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1066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Destruction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33400" y="5791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Warping/Distortion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58000" y="6096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Final Image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971800" y="3581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“Garbage” Information Added</a:t>
            </a:r>
            <a:endParaRPr lang="en-US" dirty="0"/>
          </a:p>
        </p:txBody>
      </p:sp>
      <p:pic>
        <p:nvPicPr>
          <p:cNvPr id="29" name="Picture 28" descr="test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4114800"/>
            <a:ext cx="2667000" cy="1784466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705600" y="3581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Perspective Change</a:t>
            </a:r>
            <a:endParaRPr lang="en-US" dirty="0"/>
          </a:p>
        </p:txBody>
      </p:sp>
      <p:sp>
        <p:nvSpPr>
          <p:cNvPr id="31" name="Right Arrow 30"/>
          <p:cNvSpPr/>
          <p:nvPr/>
        </p:nvSpPr>
        <p:spPr>
          <a:xfrm>
            <a:off x="5867400" y="46482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590800" y="220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i(1)</a:t>
            </a:r>
            <a:endParaRPr lang="en-US" sz="2800" dirty="0"/>
          </a:p>
        </p:txBody>
      </p:sp>
      <p:sp>
        <p:nvSpPr>
          <p:cNvPr id="37" name="TextBox 36"/>
          <p:cNvSpPr txBox="1"/>
          <p:nvPr/>
        </p:nvSpPr>
        <p:spPr>
          <a:xfrm>
            <a:off x="5562600" y="22098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(2)</a:t>
            </a:r>
            <a:endParaRPr lang="en-US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" y="3200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(3)</a:t>
            </a: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2590800" y="49530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(4)</a:t>
            </a:r>
            <a:endParaRPr lang="en-US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5791200" y="50292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</a:t>
            </a:r>
            <a:r>
              <a:rPr lang="en-US" sz="2800" dirty="0" smtClean="0"/>
              <a:t>(5)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Stopping Emotion API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572375" cy="308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8200" y="48768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Error: “0 face detected” is our success case, when the Emotion API can no longer identify the face or the emotion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Stopping Reverse Image Search Attacks</a:t>
            </a:r>
            <a:endParaRPr lang="en-US" dirty="0"/>
          </a:p>
        </p:txBody>
      </p:sp>
      <p:pic>
        <p:nvPicPr>
          <p:cNvPr id="4" name="Content Placeholder 3" descr="img_search_mat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4292255" cy="4602163"/>
          </a:xfrm>
        </p:spPr>
      </p:pic>
      <p:pic>
        <p:nvPicPr>
          <p:cNvPr id="5" name="Picture 4" descr="img_search_0matc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88976" y="1600200"/>
            <a:ext cx="4555024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dr_dave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 smtClean="0"/>
              <a:t>BS in Computer Information Systems @ ASU</a:t>
            </a:r>
          </a:p>
          <a:p>
            <a:r>
              <a:rPr lang="en-US" dirty="0" smtClean="0"/>
              <a:t>MS in Computer Science @ NJIT</a:t>
            </a:r>
          </a:p>
          <a:p>
            <a:r>
              <a:rPr lang="en-US" dirty="0" smtClean="0"/>
              <a:t>MS in Information Technology @ Rutgers</a:t>
            </a:r>
          </a:p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year PhD Candidate in IS/IT @ Rutgers University</a:t>
            </a:r>
          </a:p>
          <a:p>
            <a:r>
              <a:rPr lang="en-US" dirty="0" smtClean="0"/>
              <a:t>Work on CAPTCHA Attacks and Designs</a:t>
            </a:r>
          </a:p>
          <a:p>
            <a:r>
              <a:rPr lang="en-US" dirty="0" smtClean="0"/>
              <a:t>Enjoy all types of information security research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CAPTCHA Challenge </a:t>
            </a:r>
            <a:r>
              <a:rPr lang="en-US" dirty="0" err="1" smtClean="0"/>
              <a:t>Ver</a:t>
            </a:r>
            <a:r>
              <a:rPr lang="en-US" dirty="0" smtClean="0"/>
              <a:t> 1.0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8229600" cy="367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371600"/>
            <a:ext cx="86868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Images provide guarantee for stopping Emotion API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 guarantee for Reverse Image Search – filters not severe enough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Designed to test for usability – not for security (yet)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Experimenting with # of emotions 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Guesses for Ver.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07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8305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Gathered responses from friends and other PhD students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Gathered over the course of two weeks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Instructed to match the emotion in the image to the </a:t>
            </a:r>
            <a:r>
              <a:rPr lang="en-US" sz="2800" dirty="0" err="1" smtClean="0"/>
              <a:t>emoji</a:t>
            </a:r>
            <a:r>
              <a:rPr lang="en-US" sz="2800" dirty="0" smtClean="0"/>
              <a:t> that most closely represents the emotion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Emotion/Guess Matrix – Run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70967" y="2590800"/>
            <a:ext cx="9414968" cy="252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Run 1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1722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When we showed images depicting neutral, users guessed neutral 96% of the time correctly… </a:t>
            </a:r>
            <a:endParaRPr lang="en-US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1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172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73% of the time users clicked neutral in an image challenge, they were correct…</a:t>
            </a:r>
            <a:endParaRPr lang="en-US" b="1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CAPTCHA Challenge </a:t>
            </a:r>
            <a:r>
              <a:rPr lang="en-US" dirty="0" err="1" smtClean="0"/>
              <a:t>Ver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Reduced set of emotions to simplify challenge</a:t>
            </a:r>
          </a:p>
          <a:p>
            <a:r>
              <a:rPr lang="en-US" dirty="0" smtClean="0"/>
              <a:t>Designed to see if usability improved</a:t>
            </a:r>
            <a:endParaRPr lang="en-US" dirty="0"/>
          </a:p>
        </p:txBody>
      </p:sp>
      <p:pic>
        <p:nvPicPr>
          <p:cNvPr id="4" name="Picture 3" descr="Screenshot from 2016-07-22 11-32-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14600"/>
            <a:ext cx="7144748" cy="3648584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Emotion/Guess Matrix – Run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8480642" cy="221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2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3246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When we showed images depicting neutral, users guessed neutral 94% of the time correctly… </a:t>
            </a:r>
            <a:endParaRPr lang="en-US" b="1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 Run 2 Results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1722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83% of the time users clicked neutral in an image challenge, they were correct…</a:t>
            </a:r>
            <a:endParaRPr lang="en-US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of Design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Usability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People can easily recognize faces and emotions they are expressing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Warping/distortions can prove too severe for humans to interpret emotion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Currently no options for blind users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Emotion API provides way to automate emotional tagging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Scraping social media or #</a:t>
            </a:r>
            <a:r>
              <a:rPr lang="en-US" dirty="0" err="1" smtClean="0">
                <a:solidFill>
                  <a:srgbClr val="00B050"/>
                </a:solidFill>
              </a:rPr>
              <a:t>hashtags</a:t>
            </a:r>
            <a:r>
              <a:rPr lang="en-US" dirty="0" smtClean="0">
                <a:solidFill>
                  <a:srgbClr val="00B050"/>
                </a:solidFill>
              </a:rPr>
              <a:t> for new images</a:t>
            </a:r>
          </a:p>
          <a:p>
            <a:r>
              <a:rPr lang="en-US" dirty="0" smtClean="0"/>
              <a:t>Robustness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Resistant to RIS and CV attacks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Variety in method of challenge expression (e.g. map opposite emotions (happy </a:t>
            </a:r>
            <a:r>
              <a:rPr lang="en-US" dirty="0" err="1" smtClean="0">
                <a:solidFill>
                  <a:srgbClr val="00B050"/>
                </a:solidFill>
              </a:rPr>
              <a:t>vs</a:t>
            </a:r>
            <a:r>
              <a:rPr lang="en-US" dirty="0" smtClean="0">
                <a:solidFill>
                  <a:srgbClr val="00B050"/>
                </a:solidFill>
              </a:rPr>
              <a:t> sad), match emoticon to emotion, select all faces expressing the following emotion etc.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Warping/Distortions can be reversed by image processing (no one way image processing functions)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Potential for specialized machine learning </a:t>
            </a:r>
            <a:r>
              <a:rPr lang="en-US" dirty="0" err="1" smtClean="0">
                <a:solidFill>
                  <a:srgbClr val="FF0000"/>
                </a:solidFill>
              </a:rPr>
              <a:t>algos</a:t>
            </a:r>
            <a:r>
              <a:rPr lang="en-US" dirty="0" smtClean="0">
                <a:solidFill>
                  <a:srgbClr val="FF0000"/>
                </a:solidFill>
              </a:rPr>
              <a:t> / neural networks to learn emotional patterns and conduct attacks on CAPTCHA (e.g. deep learning)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r3dfish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BS in Computer Information Systems @ ASU</a:t>
            </a:r>
          </a:p>
          <a:p>
            <a:r>
              <a:rPr lang="en-US" dirty="0" err="1" smtClean="0"/>
              <a:t>DefCon</a:t>
            </a:r>
            <a:r>
              <a:rPr lang="en-US" dirty="0" smtClean="0"/>
              <a:t> 17 speech “</a:t>
            </a:r>
            <a:r>
              <a:rPr lang="en-US" dirty="0" err="1" smtClean="0"/>
              <a:t>Hadoop</a:t>
            </a:r>
            <a:r>
              <a:rPr lang="en-US" dirty="0" smtClean="0"/>
              <a:t>: Apache’s open source implementation of Google’s Map/Reduce framework”</a:t>
            </a:r>
          </a:p>
          <a:p>
            <a:r>
              <a:rPr lang="en-US" dirty="0" smtClean="0"/>
              <a:t>HackedExistence.com</a:t>
            </a:r>
          </a:p>
          <a:p>
            <a:r>
              <a:rPr lang="en-US" dirty="0" smtClean="0"/>
              <a:t>Youtube.com/</a:t>
            </a:r>
            <a:r>
              <a:rPr lang="en-US" dirty="0" err="1" smtClean="0"/>
              <a:t>HackedExistence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Current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Image Scraper</a:t>
            </a:r>
          </a:p>
          <a:p>
            <a:pPr lvl="1"/>
            <a:r>
              <a:rPr lang="en-US" dirty="0" smtClean="0"/>
              <a:t>“worse” images as you crawl deeper into results of a search term</a:t>
            </a:r>
          </a:p>
          <a:p>
            <a:pPr lvl="1"/>
            <a:r>
              <a:rPr lang="en-US" dirty="0" smtClean="0"/>
              <a:t>Potential database attacks depending on image sources</a:t>
            </a:r>
          </a:p>
          <a:p>
            <a:r>
              <a:rPr lang="en-US" dirty="0" smtClean="0"/>
              <a:t>Emotion API</a:t>
            </a:r>
          </a:p>
          <a:p>
            <a:pPr lvl="1"/>
            <a:r>
              <a:rPr lang="en-US" dirty="0" smtClean="0"/>
              <a:t>The emotions ‘contempt’ and ‘disgust’ are experimental</a:t>
            </a:r>
          </a:p>
          <a:p>
            <a:pPr lvl="1"/>
            <a:r>
              <a:rPr lang="en-US" dirty="0" smtClean="0"/>
              <a:t>Some faces may not be detected due to technical challenges, e.g. very large face angles (head-pose), large occlusion, etc.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Distortions</a:t>
            </a:r>
          </a:p>
          <a:p>
            <a:pPr lvl="1"/>
            <a:r>
              <a:rPr lang="en-US" dirty="0" smtClean="0"/>
              <a:t>Usability issues</a:t>
            </a:r>
          </a:p>
          <a:p>
            <a:pPr lvl="1"/>
            <a:r>
              <a:rPr lang="en-US" dirty="0" smtClean="0"/>
              <a:t>Reversibility issues</a:t>
            </a:r>
            <a:endParaRPr lang="en-US" dirty="0"/>
          </a:p>
        </p:txBody>
      </p:sp>
      <p:pic>
        <p:nvPicPr>
          <p:cNvPr id="4097" name="Picture 1" descr="C:\Users\win7\Desktop\ben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524000"/>
            <a:ext cx="4876800" cy="352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143000"/>
            <a:ext cx="443634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743200" y="152400"/>
            <a:ext cx="3374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Thank You!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7150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http://HackedExistence.com</a:t>
            </a:r>
            <a:endParaRPr lang="en-US" sz="5400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hlinkClick r:id="rId2"/>
              </a:rPr>
              <a:t>https://www.microsoft.com/cognitive-services/en-us/emotion-api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http://cseweb.ucsd.edu/~mmotoyam/usec10-recaptchas.pdf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http://www.lancaster.ac.uk/staff/yanj2/ccs10.pdf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https://cdn.elie.net/publications/the-end-is-nigh-generic-solving-of-text-based-captchas.pdf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https://www.blackhat.com/docs/asia-16/materials/asia-16-Sivakorn-Im-Not-a-Human-Breaking-the-Google-reCAPTCHA-wp.pdf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CAPTCHA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4000" b="1" dirty="0"/>
              <a:t>C</a:t>
            </a:r>
            <a:r>
              <a:rPr lang="en-US" sz="4000" dirty="0"/>
              <a:t>ompletely </a:t>
            </a:r>
            <a:r>
              <a:rPr lang="en-US" sz="4000" b="1" dirty="0"/>
              <a:t>A</a:t>
            </a:r>
            <a:r>
              <a:rPr lang="en-US" sz="4000" dirty="0"/>
              <a:t>utomated </a:t>
            </a:r>
            <a:r>
              <a:rPr lang="en-US" sz="4000" b="1" dirty="0"/>
              <a:t>P</a:t>
            </a:r>
            <a:r>
              <a:rPr lang="en-US" sz="4000" dirty="0"/>
              <a:t>ublic </a:t>
            </a:r>
            <a:r>
              <a:rPr lang="en-US" sz="4000" b="1" dirty="0"/>
              <a:t>T</a:t>
            </a:r>
            <a:r>
              <a:rPr lang="en-US" sz="4000" dirty="0"/>
              <a:t>uring test to tell </a:t>
            </a:r>
            <a:r>
              <a:rPr lang="en-US" sz="4000" b="1" dirty="0"/>
              <a:t>C</a:t>
            </a:r>
            <a:r>
              <a:rPr lang="en-US" sz="4000" dirty="0"/>
              <a:t>omputers and </a:t>
            </a:r>
            <a:r>
              <a:rPr lang="en-US" sz="4000" b="1" dirty="0"/>
              <a:t>H</a:t>
            </a:r>
            <a:r>
              <a:rPr lang="en-US" sz="4000" dirty="0"/>
              <a:t>umans </a:t>
            </a:r>
            <a:r>
              <a:rPr lang="en-US" sz="4000" b="1" dirty="0" smtClean="0"/>
              <a:t>A</a:t>
            </a:r>
            <a:r>
              <a:rPr lang="en-US" sz="4000" dirty="0" smtClean="0"/>
              <a:t>part</a:t>
            </a:r>
          </a:p>
          <a:p>
            <a:pPr lvl="1"/>
            <a:r>
              <a:rPr lang="en-US" sz="3600" dirty="0" smtClean="0"/>
              <a:t>Human or </a:t>
            </a:r>
            <a:r>
              <a:rPr lang="en-US" sz="3600" dirty="0" err="1" smtClean="0"/>
              <a:t>Bot</a:t>
            </a:r>
            <a:r>
              <a:rPr lang="en-US" sz="3600" dirty="0" smtClean="0"/>
              <a:t>?</a:t>
            </a:r>
          </a:p>
          <a:p>
            <a:pPr lvl="1"/>
            <a:r>
              <a:rPr lang="en-US" sz="3600" dirty="0" smtClean="0"/>
              <a:t>Prevents abuse by bots/</a:t>
            </a:r>
            <a:r>
              <a:rPr lang="en-US" sz="3600" dirty="0" err="1" smtClean="0"/>
              <a:t>blackhats</a:t>
            </a:r>
            <a:endParaRPr lang="en-US" sz="3600" dirty="0" smtClean="0"/>
          </a:p>
          <a:p>
            <a:pPr lvl="1"/>
            <a:r>
              <a:rPr lang="en-US" sz="3600" dirty="0" smtClean="0"/>
              <a:t>Protects scarce resources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CAPTCHAs?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3886199"/>
          </a:xfrm>
        </p:spPr>
        <p:txBody>
          <a:bodyPr>
            <a:noAutofit/>
          </a:bodyPr>
          <a:lstStyle/>
          <a:p>
            <a:r>
              <a:rPr lang="en-US" dirty="0" smtClean="0"/>
              <a:t>Challenges faced by web service provider</a:t>
            </a:r>
          </a:p>
          <a:p>
            <a:pPr lvl="1"/>
            <a:r>
              <a:rPr lang="en-US" dirty="0" smtClean="0"/>
              <a:t>Cost of security vs. cost of operation of service</a:t>
            </a:r>
          </a:p>
          <a:p>
            <a:pPr lvl="1"/>
            <a:r>
              <a:rPr lang="en-US" dirty="0" smtClean="0"/>
              <a:t>Tolerance level for </a:t>
            </a:r>
            <a:r>
              <a:rPr lang="en-US" dirty="0" err="1" smtClean="0"/>
              <a:t>bot</a:t>
            </a:r>
            <a:r>
              <a:rPr lang="en-US" dirty="0" smtClean="0"/>
              <a:t> activity?</a:t>
            </a:r>
          </a:p>
          <a:p>
            <a:r>
              <a:rPr lang="en-US" dirty="0" smtClean="0"/>
              <a:t>Attackers can pay humans to solve challenges</a:t>
            </a:r>
          </a:p>
          <a:p>
            <a:pPr lvl="1"/>
            <a:r>
              <a:rPr lang="en-US" dirty="0" smtClean="0"/>
              <a:t>CAPTCHA mitigates attacks from bots by creating a challenge that uses a “hard” AI problem</a:t>
            </a:r>
          </a:p>
          <a:p>
            <a:pPr lvl="1"/>
            <a:r>
              <a:rPr lang="en-US" sz="3200" b="1" dirty="0" smtClean="0"/>
              <a:t>An effective CAPTCHA costs money to break</a:t>
            </a:r>
          </a:p>
          <a:p>
            <a:pPr>
              <a:buNone/>
            </a:pPr>
            <a:endParaRPr lang="en-US" sz="2400" dirty="0" smtClean="0"/>
          </a:p>
          <a:p>
            <a:pPr lvl="1">
              <a:buNone/>
            </a:pPr>
            <a:endParaRPr lang="en-US" sz="2400" dirty="0" smtClean="0"/>
          </a:p>
        </p:txBody>
      </p:sp>
      <p:pic>
        <p:nvPicPr>
          <p:cNvPr id="5" name="Picture 3" descr="C:\Users\win7\Desktop\mechanical_tur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2975" y="4971824"/>
            <a:ext cx="4162426" cy="1883002"/>
          </a:xfrm>
          <a:prstGeom prst="rect">
            <a:avLst/>
          </a:prstGeom>
          <a:noFill/>
        </p:spPr>
      </p:pic>
      <p:pic>
        <p:nvPicPr>
          <p:cNvPr id="4" name="Picture 2" descr="C:\Users\win7\Desktop\mechanical turk flow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393" y="5257800"/>
            <a:ext cx="4393407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fb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3807"/>
            <a:ext cx="3048000" cy="1910993"/>
          </a:xfrm>
          <a:prstGeom prst="rect">
            <a:avLst/>
          </a:prstGeom>
          <a:noFill/>
        </p:spPr>
      </p:pic>
      <p:pic>
        <p:nvPicPr>
          <p:cNvPr id="3075" name="Picture 3" descr="C:\Users\win7\Desktop\imagecaptc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209801"/>
            <a:ext cx="1981200" cy="1915160"/>
          </a:xfrm>
          <a:prstGeom prst="rect">
            <a:avLst/>
          </a:prstGeom>
          <a:noFill/>
        </p:spPr>
      </p:pic>
      <p:pic>
        <p:nvPicPr>
          <p:cNvPr id="3076" name="Picture 4" descr="C:\Users\win7\Desktop\AudioReCaptc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514600"/>
            <a:ext cx="2362200" cy="98849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52600" y="3048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+mj-lt"/>
              </a:rPr>
              <a:t>Three Major Types</a:t>
            </a:r>
            <a:endParaRPr lang="en-US" sz="5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764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Text Based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16764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Image Based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16764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Audio Based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Criteria for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Usability</a:t>
            </a:r>
          </a:p>
          <a:p>
            <a:pPr lvl="1"/>
            <a:r>
              <a:rPr lang="en-US" dirty="0" smtClean="0"/>
              <a:t>Can the users understand the challenge?</a:t>
            </a:r>
          </a:p>
          <a:p>
            <a:pPr lvl="1"/>
            <a:r>
              <a:rPr lang="en-US" dirty="0" smtClean="0"/>
              <a:t>Can the users solve it quickly?</a:t>
            </a:r>
          </a:p>
          <a:p>
            <a:pPr lvl="1"/>
            <a:r>
              <a:rPr lang="en-US" dirty="0" smtClean="0"/>
              <a:t>Can impaired users solve it? (blind, deaf, etc.)</a:t>
            </a:r>
          </a:p>
          <a:p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Accommodate a large numbers of users?</a:t>
            </a:r>
          </a:p>
          <a:p>
            <a:pPr lvl="1"/>
            <a:r>
              <a:rPr lang="en-US" dirty="0" smtClean="0"/>
              <a:t>Can the challenge be generated without humans?</a:t>
            </a:r>
          </a:p>
          <a:p>
            <a:r>
              <a:rPr lang="en-US" dirty="0" smtClean="0"/>
              <a:t>Robustness</a:t>
            </a:r>
          </a:p>
          <a:p>
            <a:pPr lvl="1"/>
            <a:r>
              <a:rPr lang="en-US" dirty="0" smtClean="0"/>
              <a:t>Resiliency to attacks?</a:t>
            </a:r>
          </a:p>
          <a:p>
            <a:pPr lvl="1"/>
            <a:r>
              <a:rPr lang="en-US" dirty="0" smtClean="0"/>
              <a:t>Real Time Content input for challenge generation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2748</TotalTime>
  <Words>1177</Words>
  <Application>Microsoft Office PowerPoint</Application>
  <PresentationFormat>On-screen Show (4:3)</PresentationFormat>
  <Paragraphs>203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CAPTCHAs: Breaking &amp; Building</vt:lpstr>
      <vt:lpstr>A little humor…</vt:lpstr>
      <vt:lpstr>A little humor…</vt:lpstr>
      <vt:lpstr>dr_dave</vt:lpstr>
      <vt:lpstr>r3dfish</vt:lpstr>
      <vt:lpstr>CAPTCHA</vt:lpstr>
      <vt:lpstr>Why Use CAPTCHAs?</vt:lpstr>
      <vt:lpstr>Slide 8</vt:lpstr>
      <vt:lpstr>Design Criteria for Evaluation</vt:lpstr>
      <vt:lpstr>Slide 10</vt:lpstr>
      <vt:lpstr>Common CAPTCHA Breaking Techniques</vt:lpstr>
      <vt:lpstr>Automated Breaking Tools</vt:lpstr>
      <vt:lpstr>Example of CAPTCHA Breaker</vt:lpstr>
      <vt:lpstr>Example of CAPTCHA Breaker</vt:lpstr>
      <vt:lpstr>Image Annotation Services</vt:lpstr>
      <vt:lpstr>Text CAPTCHAs are Dead!</vt:lpstr>
      <vt:lpstr>Current Best-Of Breed CAPTCHAs</vt:lpstr>
      <vt:lpstr>Slide 18</vt:lpstr>
      <vt:lpstr>Our “Hard AI” Problem</vt:lpstr>
      <vt:lpstr>Facial Cues for Measurement</vt:lpstr>
      <vt:lpstr>Facial Cues for Measurement</vt:lpstr>
      <vt:lpstr>Facial Cues for Measurement</vt:lpstr>
      <vt:lpstr>Facial Cues for Measurement</vt:lpstr>
      <vt:lpstr>Facial Cues for Measurement</vt:lpstr>
      <vt:lpstr>Facial Cues for Measurement</vt:lpstr>
      <vt:lpstr>Facial Cues for Measurement</vt:lpstr>
      <vt:lpstr>Facial Cues for Measurement</vt:lpstr>
      <vt:lpstr>Generating a Sample CAPTCHA Challenge</vt:lpstr>
      <vt:lpstr>Application Design Flow</vt:lpstr>
      <vt:lpstr>Python Scraper</vt:lpstr>
      <vt:lpstr>Microsoft Cognitive Services</vt:lpstr>
      <vt:lpstr>MS Emotion API</vt:lpstr>
      <vt:lpstr>MS Emotion API</vt:lpstr>
      <vt:lpstr>Slide 34</vt:lpstr>
      <vt:lpstr>Creating Image Security</vt:lpstr>
      <vt:lpstr>GIMP Filter Example</vt:lpstr>
      <vt:lpstr>Example of Distortion Chain</vt:lpstr>
      <vt:lpstr>Stopping Emotion API</vt:lpstr>
      <vt:lpstr>Stopping Reverse Image Search Attacks</vt:lpstr>
      <vt:lpstr>CAPTCHA Challenge Ver 1.0</vt:lpstr>
      <vt:lpstr>Sample Guesses for Ver. 1</vt:lpstr>
      <vt:lpstr>Emotion/Guess Matrix – Run 1</vt:lpstr>
      <vt:lpstr>Test Run 1 Results</vt:lpstr>
      <vt:lpstr>Test Run 1 Results</vt:lpstr>
      <vt:lpstr>CAPTCHA Challenge Ver 2.0</vt:lpstr>
      <vt:lpstr>Emotion/Guess Matrix – Run 2</vt:lpstr>
      <vt:lpstr>Test Run 2 Results</vt:lpstr>
      <vt:lpstr>Test Run 2 Results</vt:lpstr>
      <vt:lpstr>Analysis of Design Criteria</vt:lpstr>
      <vt:lpstr>Limitations of Current Design</vt:lpstr>
      <vt:lpstr>Limitations Cont.</vt:lpstr>
      <vt:lpstr>Slide 52</vt:lpstr>
      <vt:lpstr>Resources</vt:lpstr>
    </vt:vector>
  </TitlesOfParts>
  <Company>New Jersey Institute of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ThinkPad</dc:creator>
  <cp:lastModifiedBy>VirtualBox</cp:lastModifiedBy>
  <cp:revision>271</cp:revision>
  <dcterms:created xsi:type="dcterms:W3CDTF">2016-03-22T15:20:56Z</dcterms:created>
  <dcterms:modified xsi:type="dcterms:W3CDTF">2016-07-24T02:06:37Z</dcterms:modified>
</cp:coreProperties>
</file>